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6858000" cy="9144000"/>
  <p:embeddedFontLst>
    <p:embeddedFont>
      <p:font typeface="Playfair Display 1" charset="1" panose="00000000000000000000"/>
      <p:regular r:id="rId16"/>
    </p:embeddedFont>
    <p:embeddedFont>
      <p:font typeface="Poppins" charset="1" panose="00000500000000000000"/>
      <p:regular r:id="rId17"/>
    </p:embeddedFont>
    <p:embeddedFont>
      <p:font typeface="Playfair Display 2" charset="1" panose="00000000000000000000"/>
      <p:regular r:id="rId18"/>
    </p:embeddedFont>
    <p:embeddedFont>
      <p:font typeface="Poppins Bold" charset="1" panose="00000800000000000000"/>
      <p:regular r:id="rId19"/>
    </p:embeddedFont>
    <p:embeddedFont>
      <p:font typeface="Playfair Display 3" charset="1" panose="0000000000000000000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0.svg" Type="http://schemas.openxmlformats.org/officeDocument/2006/relationships/image"/><Relationship Id="rId11" Target="https://www.facebook.com/profile.php?id=61557767870826" TargetMode="External" Type="http://schemas.openxmlformats.org/officeDocument/2006/relationships/hyperlink"/><Relationship Id="rId12" Target="../media/image11.png" Type="http://schemas.openxmlformats.org/officeDocument/2006/relationships/image"/><Relationship Id="rId13" Target="../media/image12.svg" Type="http://schemas.openxmlformats.org/officeDocument/2006/relationships/image"/><Relationship Id="rId14" Target="https://www.clivieproject.eu" TargetMode="External" Type="http://schemas.openxmlformats.org/officeDocument/2006/relationships/hyperlink"/><Relationship Id="rId15" Target="https://www.clivieproject.eu" TargetMode="External" Type="http://schemas.openxmlformats.org/officeDocument/2006/relationships/hyperlink"/><Relationship Id="rId16" Target="../media/image2.png" Type="http://schemas.openxmlformats.org/officeDocument/2006/relationships/image"/><Relationship Id="rId2" Target="../media/image3.png" Type="http://schemas.openxmlformats.org/officeDocument/2006/relationships/imag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https://www.linkedin.com/company/clivie-project-cultural-literacies%E2%80%99-value-in-europe/?viewAsMember=true" TargetMode="External" Type="http://schemas.openxmlformats.org/officeDocument/2006/relationships/hyperlink"/><Relationship Id="rId6" Target="../media/image7.png" Type="http://schemas.openxmlformats.org/officeDocument/2006/relationships/image"/><Relationship Id="rId7" Target="../media/image8.svg" Type="http://schemas.openxmlformats.org/officeDocument/2006/relationships/image"/><Relationship Id="rId8" Target="https://www.instagram.com/clivieproject/" TargetMode="External" Type="http://schemas.openxmlformats.org/officeDocument/2006/relationships/hyperlink"/><Relationship Id="rId9" Target="../media/image9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13707" y="0"/>
            <a:ext cx="14356852" cy="9778285"/>
          </a:xfrm>
          <a:custGeom>
            <a:avLst/>
            <a:gdLst/>
            <a:ahLst/>
            <a:cxnLst/>
            <a:rect r="r" b="b" t="t" l="l"/>
            <a:pathLst>
              <a:path h="9778285" w="14356852">
                <a:moveTo>
                  <a:pt x="0" y="0"/>
                </a:moveTo>
                <a:lnTo>
                  <a:pt x="14356852" y="0"/>
                </a:lnTo>
                <a:lnTo>
                  <a:pt x="14356852" y="9778285"/>
                </a:lnTo>
                <a:lnTo>
                  <a:pt x="0" y="977828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27944" t="-20740" r="-32418" b="-11699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2468637" y="3589034"/>
            <a:ext cx="1624127" cy="10125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393"/>
              </a:lnSpc>
            </a:pPr>
            <a:r>
              <a:rPr lang="en-US" sz="5995">
                <a:solidFill>
                  <a:srgbClr val="FA5632"/>
                </a:solidFill>
                <a:latin typeface="Playfair Display 1"/>
                <a:ea typeface="Playfair Display 1"/>
                <a:cs typeface="Playfair Display 1"/>
                <a:sym typeface="Playfair Display 1"/>
              </a:rPr>
              <a:t>Text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468637" y="4334836"/>
            <a:ext cx="3573361" cy="23473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9125"/>
              </a:lnSpc>
            </a:pPr>
            <a:r>
              <a:rPr lang="en-US" sz="13661">
                <a:solidFill>
                  <a:srgbClr val="FFFFFF"/>
                </a:solidFill>
                <a:latin typeface="Playfair Display 1"/>
                <a:ea typeface="Playfair Display 1"/>
                <a:cs typeface="Playfair Display 1"/>
                <a:sym typeface="Playfair Display 1"/>
              </a:rPr>
              <a:t>Text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468637" y="6596498"/>
            <a:ext cx="920025" cy="5509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13565243" y="654561"/>
            <a:ext cx="4322835" cy="1404921"/>
          </a:xfrm>
          <a:custGeom>
            <a:avLst/>
            <a:gdLst/>
            <a:ahLst/>
            <a:cxnLst/>
            <a:rect r="r" b="b" t="t" l="l"/>
            <a:pathLst>
              <a:path h="1404921" w="4322835">
                <a:moveTo>
                  <a:pt x="0" y="0"/>
                </a:moveTo>
                <a:lnTo>
                  <a:pt x="4322834" y="0"/>
                </a:lnTo>
                <a:lnTo>
                  <a:pt x="4322834" y="1404921"/>
                </a:lnTo>
                <a:lnTo>
                  <a:pt x="0" y="1404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7674293" y="9441939"/>
            <a:ext cx="213785" cy="5439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38888" r="-200000" b="-38888"/>
            </a:stretch>
          </a:blipFill>
        </p:spPr>
      </p:sp>
      <p:sp>
        <p:nvSpPr>
          <p:cNvPr name="Freeform 3" id="3">
            <a:hlinkClick r:id="rId5" tooltip="https://www.linkedin.com/company/clivie-project-cultural-literacies%E2%80%99-value-in-europe/?viewAsMember=true"/>
          </p:cNvPr>
          <p:cNvSpPr/>
          <p:nvPr/>
        </p:nvSpPr>
        <p:spPr>
          <a:xfrm flipH="false" flipV="false" rot="0">
            <a:off x="16353472" y="8214295"/>
            <a:ext cx="1313369" cy="1313369"/>
          </a:xfrm>
          <a:custGeom>
            <a:avLst/>
            <a:gdLst/>
            <a:ahLst/>
            <a:cxnLst/>
            <a:rect r="r" b="b" t="t" l="l"/>
            <a:pathLst>
              <a:path h="1313369" w="1313369">
                <a:moveTo>
                  <a:pt x="0" y="0"/>
                </a:moveTo>
                <a:lnTo>
                  <a:pt x="1313369" y="0"/>
                </a:lnTo>
                <a:lnTo>
                  <a:pt x="1313369" y="1313369"/>
                </a:lnTo>
                <a:lnTo>
                  <a:pt x="0" y="1313369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>
            <a:hlinkClick r:id="rId8" tooltip="https://www.instagram.com/clivieproject/"/>
          </p:cNvPr>
          <p:cNvSpPr/>
          <p:nvPr/>
        </p:nvSpPr>
        <p:spPr>
          <a:xfrm flipH="false" flipV="false" rot="0">
            <a:off x="14984169" y="8654285"/>
            <a:ext cx="873379" cy="873379"/>
          </a:xfrm>
          <a:custGeom>
            <a:avLst/>
            <a:gdLst/>
            <a:ahLst/>
            <a:cxnLst/>
            <a:rect r="r" b="b" t="t" l="l"/>
            <a:pathLst>
              <a:path h="873379" w="873379">
                <a:moveTo>
                  <a:pt x="0" y="0"/>
                </a:moveTo>
                <a:lnTo>
                  <a:pt x="873380" y="0"/>
                </a:lnTo>
                <a:lnTo>
                  <a:pt x="873380" y="873379"/>
                </a:lnTo>
                <a:lnTo>
                  <a:pt x="0" y="87337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>
            <a:hlinkClick r:id="rId11" tooltip="https://www.facebook.com/profile.php?id=61557767870826"/>
          </p:cNvPr>
          <p:cNvSpPr/>
          <p:nvPr/>
        </p:nvSpPr>
        <p:spPr>
          <a:xfrm flipH="false" flipV="false" rot="0">
            <a:off x="13786479" y="8597386"/>
            <a:ext cx="412672" cy="873379"/>
          </a:xfrm>
          <a:custGeom>
            <a:avLst/>
            <a:gdLst/>
            <a:ahLst/>
            <a:cxnLst/>
            <a:rect r="r" b="b" t="t" l="l"/>
            <a:pathLst>
              <a:path h="873379" w="412672">
                <a:moveTo>
                  <a:pt x="0" y="0"/>
                </a:moveTo>
                <a:lnTo>
                  <a:pt x="412672" y="0"/>
                </a:lnTo>
                <a:lnTo>
                  <a:pt x="412672" y="873379"/>
                </a:lnTo>
                <a:lnTo>
                  <a:pt x="0" y="873379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9652553" y="4615489"/>
            <a:ext cx="4164446" cy="1782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601"/>
              </a:lnSpc>
            </a:pPr>
            <a:r>
              <a:rPr lang="en-US" sz="10429">
                <a:solidFill>
                  <a:srgbClr val="FFFFFF"/>
                </a:solidFill>
                <a:latin typeface="Playfair Display 3"/>
                <a:ea typeface="Playfair Display 3"/>
                <a:cs typeface="Playfair Display 3"/>
                <a:sym typeface="Playfair Display 3"/>
              </a:rPr>
              <a:t>Thank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4057121" y="4615489"/>
            <a:ext cx="2510135" cy="1782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601"/>
              </a:lnSpc>
            </a:pPr>
            <a:r>
              <a:rPr lang="en-US" sz="10429">
                <a:solidFill>
                  <a:srgbClr val="FFFFFF"/>
                </a:solidFill>
                <a:latin typeface="Playfair Display 2"/>
                <a:ea typeface="Playfair Display 2"/>
                <a:cs typeface="Playfair Display 2"/>
                <a:sym typeface="Playfair Display 2"/>
              </a:rPr>
              <a:t>you!</a:t>
            </a:r>
          </a:p>
        </p:txBody>
      </p:sp>
      <p:sp>
        <p:nvSpPr>
          <p:cNvPr name="Freeform 8" id="8">
            <a:hlinkClick r:id="rId14" tooltip="https://www.clivieproject.eu"/>
          </p:cNvPr>
          <p:cNvSpPr/>
          <p:nvPr/>
        </p:nvSpPr>
        <p:spPr>
          <a:xfrm flipH="false" flipV="false" rot="0">
            <a:off x="7270838" y="8812041"/>
            <a:ext cx="1228536" cy="715622"/>
          </a:xfrm>
          <a:custGeom>
            <a:avLst/>
            <a:gdLst/>
            <a:ahLst/>
            <a:cxnLst/>
            <a:rect r="r" b="b" t="t" l="l"/>
            <a:pathLst>
              <a:path h="715622" w="1228536">
                <a:moveTo>
                  <a:pt x="0" y="0"/>
                </a:moveTo>
                <a:lnTo>
                  <a:pt x="1228537" y="0"/>
                </a:lnTo>
                <a:lnTo>
                  <a:pt x="1228537" y="715623"/>
                </a:lnTo>
                <a:lnTo>
                  <a:pt x="0" y="71562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8169349" y="8754891"/>
            <a:ext cx="4432424" cy="5545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592"/>
              </a:lnSpc>
            </a:pPr>
            <a:r>
              <a:rPr lang="en-US" sz="3280" u="sng">
                <a:solidFill>
                  <a:srgbClr val="FFFFFF"/>
                </a:solidFill>
                <a:latin typeface="Playfair Display 2"/>
                <a:ea typeface="Playfair Display 2"/>
                <a:cs typeface="Playfair Display 2"/>
                <a:sym typeface="Playfair Display 2"/>
                <a:hlinkClick r:id="rId15" tooltip="https://www.clivieproject.eu"/>
              </a:rPr>
              <a:t>www.clivieproject.eu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3565243" y="654561"/>
            <a:ext cx="4322835" cy="1404921"/>
          </a:xfrm>
          <a:custGeom>
            <a:avLst/>
            <a:gdLst/>
            <a:ahLst/>
            <a:cxnLst/>
            <a:rect r="r" b="b" t="t" l="l"/>
            <a:pathLst>
              <a:path h="1404921" w="4322835">
                <a:moveTo>
                  <a:pt x="0" y="0"/>
                </a:moveTo>
                <a:lnTo>
                  <a:pt x="4322834" y="0"/>
                </a:lnTo>
                <a:lnTo>
                  <a:pt x="4322834" y="1404921"/>
                </a:lnTo>
                <a:lnTo>
                  <a:pt x="0" y="1404921"/>
                </a:lnTo>
                <a:lnTo>
                  <a:pt x="0" y="0"/>
                </a:lnTo>
                <a:close/>
              </a:path>
            </a:pathLst>
          </a:custGeom>
          <a:blipFill>
            <a:blip r:embed="rId1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258" t="-50448" r="-192741" b="-27329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3565243" y="654561"/>
            <a:ext cx="4322835" cy="1404921"/>
          </a:xfrm>
          <a:custGeom>
            <a:avLst/>
            <a:gdLst/>
            <a:ahLst/>
            <a:cxnLst/>
            <a:rect r="r" b="b" t="t" l="l"/>
            <a:pathLst>
              <a:path h="1404921" w="4322835">
                <a:moveTo>
                  <a:pt x="0" y="0"/>
                </a:moveTo>
                <a:lnTo>
                  <a:pt x="4322834" y="0"/>
                </a:lnTo>
                <a:lnTo>
                  <a:pt x="4322834" y="1404921"/>
                </a:lnTo>
                <a:lnTo>
                  <a:pt x="0" y="14049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4705613" y="7135582"/>
            <a:ext cx="2728595" cy="178295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601"/>
              </a:lnSpc>
            </a:pPr>
            <a:r>
              <a:rPr lang="en-US" sz="10429">
                <a:solidFill>
                  <a:srgbClr val="FFFFFF"/>
                </a:solidFill>
                <a:latin typeface="Playfair Display 2"/>
                <a:ea typeface="Playfair Display 2"/>
                <a:cs typeface="Playfair Display 2"/>
                <a:sym typeface="Playfair Display 2"/>
              </a:rPr>
              <a:t>Title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13707" y="2468396"/>
            <a:ext cx="17060586" cy="5119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777240" indent="-388620" lvl="1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just">
              <a:lnSpc>
                <a:spcPts val="5040"/>
              </a:lnSpc>
            </a:pPr>
          </a:p>
          <a:p>
            <a:pPr algn="just" marL="777240" indent="-388620" lvl="1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just">
              <a:lnSpc>
                <a:spcPts val="5040"/>
              </a:lnSpc>
            </a:pPr>
          </a:p>
          <a:p>
            <a:pPr algn="just" marL="777240" indent="-388620" lvl="1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just">
              <a:lnSpc>
                <a:spcPts val="5040"/>
              </a:lnSpc>
            </a:pPr>
          </a:p>
          <a:p>
            <a:pPr algn="just" marL="777240" indent="-388620" lvl="1">
              <a:lnSpc>
                <a:spcPts val="5040"/>
              </a:lnSpc>
              <a:buFont typeface="Arial"/>
              <a:buChar char="•"/>
            </a:pPr>
            <a:r>
              <a:rPr lang="en-US" sz="3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just">
              <a:lnSpc>
                <a:spcPts val="5040"/>
              </a:lnSpc>
            </a:pPr>
          </a:p>
        </p:txBody>
      </p:sp>
      <p:sp>
        <p:nvSpPr>
          <p:cNvPr name="Freeform 3" id="3"/>
          <p:cNvSpPr/>
          <p:nvPr/>
        </p:nvSpPr>
        <p:spPr>
          <a:xfrm flipH="true" flipV="false" rot="2476160">
            <a:off x="11056076" y="4497362"/>
            <a:ext cx="6994295" cy="6356958"/>
          </a:xfrm>
          <a:custGeom>
            <a:avLst/>
            <a:gdLst/>
            <a:ahLst/>
            <a:cxnLst/>
            <a:rect r="r" b="b" t="t" l="l"/>
            <a:pathLst>
              <a:path h="6356958" w="6994295">
                <a:moveTo>
                  <a:pt x="6994295" y="0"/>
                </a:moveTo>
                <a:lnTo>
                  <a:pt x="0" y="0"/>
                </a:lnTo>
                <a:lnTo>
                  <a:pt x="0" y="6356958"/>
                </a:lnTo>
                <a:lnTo>
                  <a:pt x="6994295" y="6356958"/>
                </a:lnTo>
                <a:lnTo>
                  <a:pt x="6994295" y="0"/>
                </a:lnTo>
                <a:close/>
              </a:path>
            </a:pathLst>
          </a:custGeom>
          <a:blipFill>
            <a:blip r:embed="rId2"/>
            <a:stretch>
              <a:fillRect l="-24035" t="0" r="-37542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5988844" y="4206138"/>
            <a:ext cx="6310313" cy="25639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space for photos, diagrams, tables etc. 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613707" y="2439632"/>
            <a:ext cx="17060586" cy="11844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632"/>
              </a:lnSpc>
            </a:pPr>
            <a:r>
              <a:rPr lang="en-US" sz="3308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just">
              <a:lnSpc>
                <a:spcPts val="4632"/>
              </a:lnSpc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298336" y="2874970"/>
            <a:ext cx="9375957" cy="11023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4339"/>
              </a:lnSpc>
            </a:pPr>
            <a:r>
              <a:rPr lang="en-US" sz="30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Text</a:t>
            </a:r>
          </a:p>
          <a:p>
            <a:pPr algn="r">
              <a:lnSpc>
                <a:spcPts val="4339"/>
              </a:lnSpc>
            </a:pPr>
          </a:p>
        </p:txBody>
      </p:sp>
      <p:sp>
        <p:nvSpPr>
          <p:cNvPr name="TextBox 3" id="3"/>
          <p:cNvSpPr txBox="true"/>
          <p:nvPr/>
        </p:nvSpPr>
        <p:spPr>
          <a:xfrm rot="0">
            <a:off x="1978778" y="4001770"/>
            <a:ext cx="2155460" cy="21882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339"/>
              </a:lnSpc>
            </a:pPr>
            <a:r>
              <a:rPr lang="en-US" sz="30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space for photos, diagrams, tables etc.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6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613707" y="3656842"/>
          <a:ext cx="17060586" cy="4229668"/>
        </p:xfrm>
        <a:graphic>
          <a:graphicData uri="http://schemas.openxmlformats.org/drawingml/2006/table">
            <a:tbl>
              <a:tblPr/>
              <a:tblGrid>
                <a:gridCol w="2407823"/>
                <a:gridCol w="3663191"/>
                <a:gridCol w="3663191"/>
                <a:gridCol w="3663191"/>
                <a:gridCol w="3663191"/>
              </a:tblGrid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98014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13469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7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613707" y="3656842"/>
          <a:ext cx="17060586" cy="4229668"/>
        </p:xfrm>
        <a:graphic>
          <a:graphicData uri="http://schemas.openxmlformats.org/drawingml/2006/table">
            <a:tbl>
              <a:tblPr/>
              <a:tblGrid>
                <a:gridCol w="2407823"/>
                <a:gridCol w="3663191"/>
                <a:gridCol w="3663191"/>
                <a:gridCol w="3663191"/>
                <a:gridCol w="3663191"/>
              </a:tblGrid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98014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13469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A5632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8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>
  <p:cSld>
    <p:bg>
      <p:bgPr>
        <a:solidFill>
          <a:srgbClr val="27216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613707" y="3656842"/>
          <a:ext cx="17060586" cy="4229668"/>
        </p:xfrm>
        <a:graphic>
          <a:graphicData uri="http://schemas.openxmlformats.org/drawingml/2006/table">
            <a:tbl>
              <a:tblPr/>
              <a:tblGrid>
                <a:gridCol w="2407823"/>
                <a:gridCol w="3663191"/>
                <a:gridCol w="3663191"/>
                <a:gridCol w="3663191"/>
                <a:gridCol w="3663191"/>
              </a:tblGrid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057417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98014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  <a:tr h="1134692"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b="true" sz="1999" strike="noStrike" u="none">
                          <a:solidFill>
                            <a:srgbClr val="FFFFFF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Title</a:t>
                      </a: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38100">
                      <a:solidFill>
                        <a:srgbClr val="2721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2799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90500" marR="190500" marT="190500" marB="190500" anchor="ctr">
                    <a:lnL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19050">
                      <a:solidFill>
                        <a:srgbClr val="FA563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72160"/>
                    </a:solidFill>
                  </a:tcPr>
                </a:tc>
              </a:tr>
            </a:tbl>
          </a:graphicData>
        </a:graphic>
      </p:graphicFrame>
      <p:sp>
        <p:nvSpPr>
          <p:cNvPr name="TextBox 3" id="3"/>
          <p:cNvSpPr txBox="true"/>
          <p:nvPr/>
        </p:nvSpPr>
        <p:spPr>
          <a:xfrm rot="0">
            <a:off x="17674293" y="9441939"/>
            <a:ext cx="213785" cy="543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4280"/>
              </a:lnSpc>
            </a:pPr>
            <a:r>
              <a:rPr lang="en-US" sz="3057">
                <a:solidFill>
                  <a:srgbClr val="FA5632"/>
                </a:solidFill>
                <a:latin typeface="Poppins"/>
                <a:ea typeface="Poppins"/>
                <a:cs typeface="Poppins"/>
                <a:sym typeface="Poppins"/>
              </a:rPr>
              <a:t>9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8381641" y="616461"/>
            <a:ext cx="1524717" cy="8686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799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DAGY4FA55Tg</dc:identifier>
  <dcterms:modified xsi:type="dcterms:W3CDTF">2011-08-01T06:04:30Z</dcterms:modified>
  <cp:revision>1</cp:revision>
  <dc:title>CLiViE Presentation template</dc:title>
</cp:coreProperties>
</file>